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5" r:id="rId5"/>
    <p:sldId id="262" r:id="rId6"/>
    <p:sldId id="263" r:id="rId7"/>
    <p:sldId id="264" r:id="rId8"/>
    <p:sldId id="279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FC6"/>
    <a:srgbClr val="F1F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4" y="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8392-D15E-4845-8D7D-F14CB7A234F9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88293-256B-4F4C-89C9-86372EE206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55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8392-D15E-4845-8D7D-F14CB7A234F9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88293-256B-4F4C-89C9-86372EE206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616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8392-D15E-4845-8D7D-F14CB7A234F9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88293-256B-4F4C-89C9-86372EE206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54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8392-D15E-4845-8D7D-F14CB7A234F9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88293-256B-4F4C-89C9-86372EE206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03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8392-D15E-4845-8D7D-F14CB7A234F9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88293-256B-4F4C-89C9-86372EE206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824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8392-D15E-4845-8D7D-F14CB7A234F9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88293-256B-4F4C-89C9-86372EE206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49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8392-D15E-4845-8D7D-F14CB7A234F9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88293-256B-4F4C-89C9-86372EE206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57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8392-D15E-4845-8D7D-F14CB7A234F9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88293-256B-4F4C-89C9-86372EE206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508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8392-D15E-4845-8D7D-F14CB7A234F9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88293-256B-4F4C-89C9-86372EE206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40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8392-D15E-4845-8D7D-F14CB7A234F9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88293-256B-4F4C-89C9-86372EE206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090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8392-D15E-4845-8D7D-F14CB7A234F9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88293-256B-4F4C-89C9-86372EE206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305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DFC6">
            <a:alpha val="6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38392-D15E-4845-8D7D-F14CB7A234F9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88293-256B-4F4C-89C9-86372EE206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84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5615" y="2793318"/>
            <a:ext cx="72467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rgbClr val="002060"/>
                </a:solidFill>
              </a:rPr>
              <a:t>ОБ ИЗМЕНЕНИЯХ В ЕГЭ – 2022 г.</a:t>
            </a: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A645CCA0-AA9D-47A0-ACD2-B05994B5BF20}"/>
              </a:ext>
            </a:extLst>
          </p:cNvPr>
          <p:cNvSpPr/>
          <p:nvPr/>
        </p:nvSpPr>
        <p:spPr>
          <a:xfrm>
            <a:off x="394283" y="181125"/>
            <a:ext cx="11509695" cy="6445031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 descr="H:\логотип 7 шк.jpg">
            <a:extLst>
              <a:ext uri="{FF2B5EF4-FFF2-40B4-BE49-F238E27FC236}">
                <a16:creationId xmlns:a16="http://schemas.microsoft.com/office/drawing/2014/main" id="{4958BCFD-8A69-4769-B976-8C43956286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484495" y="181125"/>
            <a:ext cx="1866031" cy="203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14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7442" y="1360967"/>
            <a:ext cx="1511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ИСТОРИЯ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2521" y="2023937"/>
            <a:ext cx="1154695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1600" b="1" dirty="0">
                <a:solidFill>
                  <a:srgbClr val="002060"/>
                </a:solidFill>
              </a:rPr>
              <a:t>ИЗ РАБОТЫ ИСКЛЮЧЁН РЯД ЗАДАНИЙ НА РАБОТУ С ПИСЬМЕННЫМ ИСТОРИЧЕСКИМ ИСТОЧНИКОМ (6, 10 И 22 ПО НУМЕРАЦИИ 2021 Г.), ЗАДАНИЕ НА ЗНАНИЕ ФАКТОВ, ПРЕДПОЛАГАЮЩЕЕ МНОЖЕСТВЕННЫЙ ВЫБОР (7 ПО НУМЕРАЦИИ 2021 Г.), ЗАДАНИЕ-ЗАДАЧА (23 ПО НУМЕРАЦИИ 2021 Г.).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b="1" dirty="0">
                <a:solidFill>
                  <a:srgbClr val="002060"/>
                </a:solidFill>
              </a:rPr>
              <a:t>ИСКЛЮЧЕНО ИСТОРИЧЕСКОЕ СОЧИНЕНИЕ (25 ПО НУМЕРАЦИИ 2021 Г.).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b="1" dirty="0">
                <a:solidFill>
                  <a:srgbClr val="002060"/>
                </a:solidFill>
              </a:rPr>
              <a:t>ЧАСТЬ ЗАДАНИЙ, НАЦЕЛЕННЫХ НА ПРОВЕРКУ ОПРЕДЕЛЁННЫХ ЗНАНИЙ И УМЕНИЙ, ПРЕОБРАЗОВАНА В ЗАДАНИЯ, ПРЕДПОЛАГАЮЩИЕ РАСШИРЕНИЕ И ДЕТАЛИЗАЦИЮ ПРОВЕРКИ   ЭТИХ   ЖЕ   УМЕНИЙ   И   ПРОВЕРКУ   УМЕНИЙ,   РАНЕЕ   НЕ   ПРОВЕРЯВШИХСЯ В ЭКЗАМЕНАЦИОННОЙ РАБОТЕ.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b="1" dirty="0">
                <a:solidFill>
                  <a:srgbClr val="002060"/>
                </a:solidFill>
              </a:rPr>
              <a:t>ЗАДАНИЕ НА ПРОВЕРКУ ЗНАНИЯ ИСТОРИЧЕСКИХ ПОНЯТИЙ С КРАТКИМ ОТВЕТОМ (3 И 4 ПО НУМЕРАЦИИ 2021 Г.) ПРЕОБРАЗОВАНО В ЗАДАНИЕ </a:t>
            </a:r>
            <a:r>
              <a:rPr lang="ru-RU" sz="1600" b="1" dirty="0">
                <a:solidFill>
                  <a:srgbClr val="C00000"/>
                </a:solidFill>
              </a:rPr>
              <a:t>С РАЗВЁРНУТЫМ ОТВЕТОМ НА ПРОВЕРКУ ЗНАНИЯ ИСТОРИЧЕСКИХ ПОНЯТИЙ И УМЕНИЯ ИСПОЛЬЗОВАТЬ ЭТИ ПОНЯТИЯ В ИСТОРИЧЕСКОМ КОНТЕКСТЕ </a:t>
            </a:r>
            <a:r>
              <a:rPr lang="ru-RU" sz="1600" b="1" dirty="0">
                <a:solidFill>
                  <a:srgbClr val="002060"/>
                </a:solidFill>
              </a:rPr>
              <a:t>(ЗАДАНИЕ 18 ПО НУМЕРАЦИИ 2022 Г.).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b="1" dirty="0">
                <a:solidFill>
                  <a:srgbClr val="002060"/>
                </a:solidFill>
              </a:rPr>
              <a:t>ИЗ ЗАДАНИЯ НА РАБОТУ С ИНФОРМАЦИЕЙ, ПРЕДСТАВЛЕННОЙ В ФОРМЕ ТАБЛИЦЫ (11 ПО НУМЕРАЦИИ 2021 Г.), ИСКЛЮЧЁН МАТЕРИАЛ ПО ИСТОРИИ ЗАРУБЕЖНЫХ СТРАН; В 2022 Г. ЭТО ЗАДАНИЕ НАЦЕЛЕНО НА ПРОВЕРКУ ЗНАНИЯ ВАЖНЫХ ИСТОРИЧЕСКИХ    СОБЫТИЙ,   ПРОИЗОШЕДШИХ    В   РЕГИОНАХ    НАШЕЙ   СТРАНЫ, И ГЕОГРАФИЧЕСКИХ ОБЪЕКТОВ НА ТЕРРИТОРИИ ЗАРУБЕЖНЫХ СТРАН, НЕПОСРЕДСТВЕННО СВЯЗАННЫХ С ИСТОРИЕЙ НАШЕЙ СТРАНЫ (ЗАДАНИЕ 4 ПО НУМЕРАЦИИ 2022 Г.).</a:t>
            </a: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FEC4D1A0-5912-46F8-893B-8ACD7D76C5C9}"/>
              </a:ext>
            </a:extLst>
          </p:cNvPr>
          <p:cNvSpPr/>
          <p:nvPr/>
        </p:nvSpPr>
        <p:spPr>
          <a:xfrm>
            <a:off x="248089" y="248237"/>
            <a:ext cx="11695814" cy="6496512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 descr="H:\логотип 7 шк.jpg">
            <a:extLst>
              <a:ext uri="{FF2B5EF4-FFF2-40B4-BE49-F238E27FC236}">
                <a16:creationId xmlns:a16="http://schemas.microsoft.com/office/drawing/2014/main" id="{FA2AB5F4-6395-4ADC-B128-F09A6165C9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10844452" y="340566"/>
            <a:ext cx="1005697" cy="109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922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7442" y="1360967"/>
            <a:ext cx="1511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ИСТОРИЯ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14670" y="1931005"/>
            <a:ext cx="1154695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ЗАДАНИЕ НА РАБОТУ С ИСТОРИЧЕСКОЙ КАРТОЙ (СХЕМОЙ) (15 ПО НУМЕРАЦИИ 2021 Г.) ПРЕОБРАЗОВАНО В ЗАДАНИЕ НА ПРОВЕРКУ УМЕНИЯ </a:t>
            </a:r>
            <a:r>
              <a:rPr lang="ru-RU" b="1" dirty="0">
                <a:solidFill>
                  <a:srgbClr val="C00000"/>
                </a:solidFill>
              </a:rPr>
              <a:t>СООТНОСИТЬ ИНФОРМАЦИЮ, ПРЕДСТАВЛЕННУЮ В РАЗНЫХ ЗНАКОВЫХ СИСТЕМАХ, – ИСТОРИЧЕСКУЮ КАРТУ И ТЕКСТ </a:t>
            </a:r>
            <a:r>
              <a:rPr lang="ru-RU" b="1" dirty="0">
                <a:solidFill>
                  <a:srgbClr val="002060"/>
                </a:solidFill>
              </a:rPr>
              <a:t>(10 ПО НУМЕРАЦИИ 2022 Г.).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ЗАДАНИЯ С КРАТКИМИ ОТВЕТАМИ НА РАБОТУ С ИЗОБРАЖЕНИЯМИ (18 И 19 ПО НУМЕРАЦИИ 2021 Г.) ПРЕОБРАЗОВАНЫ В ЗАДАНИЯ </a:t>
            </a:r>
            <a:r>
              <a:rPr lang="ru-RU" b="1" dirty="0">
                <a:solidFill>
                  <a:srgbClr val="C00000"/>
                </a:solidFill>
              </a:rPr>
              <a:t>С РАЗВЁРНУТЫМ ОТВЕТОМ </a:t>
            </a:r>
            <a:r>
              <a:rPr lang="ru-RU" b="1" dirty="0">
                <a:solidFill>
                  <a:srgbClr val="002060"/>
                </a:solidFill>
              </a:rPr>
              <a:t>(14 И 15 ПО НУМЕРАЦИИ 2022 Г.), ПРЕДПОЛАГАЮЩИМ САМОСТОЯТЕЛЬНОЕ ОБЪЯСНЕНИЕ ВЫВОДА   ОБ   ИЗОБРАЖЕНИИ   И   УКАЗАНИЕ   ФАКТА,   СВЯЗАННОГО С ИЗОБРАЖЁННЫМ ПАМЯТНИКОМ КУЛЬТУРЫ.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C00000"/>
                </a:solidFill>
              </a:rPr>
              <a:t>В ЦЕЛЯХ УСИЛЕНИЯ СОДЕРЖАТЕЛЬНОЙ СОСТАВЛЯЮЩЕЙ ЭКЗАМЕНАЦИОННОЙ РАБОТЫ, ПОСВЯЩЁННОЙ   ВЕЛИКОЙ   ОТЕЧЕСТВЕННОЙ   ВОЙНЕ, ВМЕСТО ЗАДАНИЯ С КРАТКИМ ОТВЕТОМ (ЗАДАНИЕ 8 ПО НУМЕРАЦИИ 2021 Г.) ВКЛЮЧЕНО ЗАДАНИЕ С РАЗВЁРНУТЫМ ОТВЕТОМ, ПРЕДПОЛАГАЮЩЕЕ РАБОТУ С ИСТОРИЧЕСКИМИ ИСТОЧНИКАМИ ПО ТЕМЕ ВЕЛИКОЙ ОТЕЧЕСТВЕННОЙ ВОЙНЫ (ЗАДАНИЕ 16 ПО НУМЕРАЦИИ 2022 Г.).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ЗАДАНИЕ НА АРГУМЕНТАЦИЮ (24 ПО НУМЕРАЦИИ 2021 Г.) УСОВЕРШЕНСТВОВАНО: В НЕГО ДОБАВЛЕН МАТЕРИАЛ ПО </a:t>
            </a:r>
            <a:r>
              <a:rPr lang="ru-RU" b="1" dirty="0">
                <a:solidFill>
                  <a:srgbClr val="C00000"/>
                </a:solidFill>
              </a:rPr>
              <a:t>ИСТОРИИ ЗАРУБЕЖНЫХ СТРАН </a:t>
            </a:r>
            <a:r>
              <a:rPr lang="ru-RU" b="1" dirty="0">
                <a:solidFill>
                  <a:srgbClr val="002060"/>
                </a:solidFill>
              </a:rPr>
              <a:t>(19 ПО НУМЕРАЦИИ 2022 Г.).</a:t>
            </a: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8A4C893C-BE48-4C36-B64E-74619EF3EE9A}"/>
              </a:ext>
            </a:extLst>
          </p:cNvPr>
          <p:cNvSpPr/>
          <p:nvPr/>
        </p:nvSpPr>
        <p:spPr>
          <a:xfrm>
            <a:off x="248089" y="248237"/>
            <a:ext cx="11695814" cy="6496512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 descr="H:\логотип 7 шк.jpg">
            <a:extLst>
              <a:ext uri="{FF2B5EF4-FFF2-40B4-BE49-F238E27FC236}">
                <a16:creationId xmlns:a16="http://schemas.microsoft.com/office/drawing/2014/main" id="{203E9ADE-2082-4E42-BA8F-70B8D7B83A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10844452" y="340566"/>
            <a:ext cx="1005697" cy="109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922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7442" y="1360967"/>
            <a:ext cx="1511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ИСТОРИЯ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14669" y="2136339"/>
            <a:ext cx="1148316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rgbClr val="002060"/>
                </a:solidFill>
              </a:rPr>
              <a:t>В ЭКЗАМЕНАЦИОННУЮ РАБОТУ ДОБАВЛЕНО НОВОЕ ЗАДАНИЕ НА УСТАНОВЛЕНИЕ ПРИЧИННО-СЛЕДСТВЕННЫХ СВЯЗЕЙ (17 ПО НУМЕРАЦИИ 2022 Г.).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rgbClr val="002060"/>
                </a:solidFill>
              </a:rPr>
              <a:t>ИЗ ЗАДАНИЙ, ПРЕДПОЛАГАЮЩИХ МНОЖЕСТВЕННЫЙ ВЫБОР (6 И 11 ПО НУМЕРАЦИИ 2022 Г.), ИСКЛЮЧЕНО ПОЛОЖЕНИЕ, УКАЗЫВАЮЩЕЕ НА КОЛИЧЕСТВО ПРАВИЛЬНЫХ ЭЛЕМЕНТОВ ОТВЕТА.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rgbClr val="002060"/>
                </a:solidFill>
              </a:rPr>
              <a:t>ВРЕМЯ НА ВЫПОЛНЕНИЕ ЭКЗАМЕНАЦИОННОЙ РАБОТЫ СОКРАЩЕНО </a:t>
            </a:r>
            <a:r>
              <a:rPr lang="ru-RU" sz="2400" b="1" dirty="0">
                <a:solidFill>
                  <a:srgbClr val="C00000"/>
                </a:solidFill>
              </a:rPr>
              <a:t>С 235 ДО 180 МИНУТ!!!!</a:t>
            </a: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DB1A7FC7-D2A0-47A8-8E7E-3A1D2310F177}"/>
              </a:ext>
            </a:extLst>
          </p:cNvPr>
          <p:cNvSpPr/>
          <p:nvPr/>
        </p:nvSpPr>
        <p:spPr>
          <a:xfrm>
            <a:off x="248089" y="248237"/>
            <a:ext cx="11695814" cy="6496512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 descr="H:\логотип 7 шк.jpg">
            <a:extLst>
              <a:ext uri="{FF2B5EF4-FFF2-40B4-BE49-F238E27FC236}">
                <a16:creationId xmlns:a16="http://schemas.microsoft.com/office/drawing/2014/main" id="{EF5CA64B-AC27-4311-86CD-8B8F9A6704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10844452" y="340566"/>
            <a:ext cx="1005697" cy="109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922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7442" y="1360967"/>
            <a:ext cx="1790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ГЕОГРАФИЯ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50874" y="1962903"/>
            <a:ext cx="1133430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ОБЩЕЕ КОЛИЧЕСТВО ЗАДАНИЙ СОКРАЩЕНО С 34 ДО 31. </a:t>
            </a:r>
            <a:r>
              <a:rPr lang="ru-RU" b="1" dirty="0">
                <a:solidFill>
                  <a:srgbClr val="C00000"/>
                </a:solidFill>
              </a:rPr>
              <a:t>ПРИ ЭТОМ УВЕЛИЧЕНО КОЛИЧЕСТВО ЗАДАНИЙ С РАЗВЁРНУТЫМ ОТВЕТОМ.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В КИМ 2022 Г. ВКЛЮЧЁН МИНИ-ТЕСТ ИЗ ДВУХ ЗАДАНИЙ (ЗАДАНИЯ 19 И 20), ПРОВЕРЯЮЩИХ УМЕНИЕ ОПРЕДЕЛЯТЬ И НАХОДИТЬ ИНФОРМАЦИЮ, НЕДОСТАЮЩУЮ ДЛЯ РЕШЕНИЯ ЗАДАЧИ, И ИНФОРМАЦИЮ, НЕОБХОДИМУЮ ДЛЯ КЛАССИФИКАЦИИ ГЕОГРАФИЧЕСКИХ ОБЪЕКТОВ ПО ЗАДАННЫМ ОСНОВАНИЯМ.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ИЗМЕНЁН КОНТЕКСТ ЗАДАНИЯ 13, ПРОВЕРЯЮЩЕГО УМЕНИЕ ИСПОЛЬЗОВАТЬ ГЕОГРАФИЧЕСКИЕ ЗНАНИЯ ДЛЯ УСТАНОВЛЕНИЯ ХРОНОЛОГИИ СОБЫТИЙ В ГЕОЛОГИЧЕСКОЙ ИСТОРИИ ЗЕМЛИ.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В КИМ ВКЛЮЧЁН РЯД ЗАДАНИЙ, АНАЛОГИЧНЫХ ПО КОНСТРУКЦИИ ТЕМ, КОТОРЫЕ ИСПОЛЬЗОВАЛИСЬ </a:t>
            </a:r>
            <a:r>
              <a:rPr lang="ru-RU" b="1" dirty="0">
                <a:solidFill>
                  <a:srgbClr val="C00000"/>
                </a:solidFill>
              </a:rPr>
              <a:t>В ТЕЧЕНИЕ ПОСЛЕДНИХ ЧЕТЫРЁХ ЛЕТ В ВПР ДЛЯ 11 КЛАССА:</a:t>
            </a: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 	ЗАДАНИЕ 3, ПРОВЕРЯЮЩЕЕ УМЕНИЕ ИСПОЛЬЗОВАТЬ ЗНАНИЯ ОБ ОСНОВНЫХ ГЕОГРАФИЧЕСКИХ ЗАКОНОМЕРНОСТЯХ ДЛЯ РЕШЕНИЯ ОПРЕДЕЛЕНИЯ И СРАВНЕНИЯ СВОЙСТВ ГЕОГРАФИЧЕСКИХ ОБЪЕКТОВ И ЯВЛЕНИЙ;</a:t>
            </a: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	ЗАДАНИЕ 8, ПРОВЕРЯЮЩЕЕ УМЕНИЕ ИСПОЛЬЗОВАТЬ ГЕОГРАФИЧЕСКИЕ ЗНАНИЯ ДЛЯ УСТАНОВЛЕНИЯ ВЗАИМОСВЯЗЕЙ МЕЖДУ ИЗУЧЕННЫМИ ГЕОГРАФИЧЕСКИМИ ПРОЦЕССАМИ И ЯВЛЕНИЯМИ;</a:t>
            </a: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7D00978D-5A19-4234-9532-60FF8A1572E1}"/>
              </a:ext>
            </a:extLst>
          </p:cNvPr>
          <p:cNvSpPr/>
          <p:nvPr/>
        </p:nvSpPr>
        <p:spPr>
          <a:xfrm>
            <a:off x="248089" y="248237"/>
            <a:ext cx="11695814" cy="6496512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 descr="H:\логотип 7 шк.jpg">
            <a:extLst>
              <a:ext uri="{FF2B5EF4-FFF2-40B4-BE49-F238E27FC236}">
                <a16:creationId xmlns:a16="http://schemas.microsoft.com/office/drawing/2014/main" id="{E0AC5F70-0C9A-449C-97F9-3E548ECA27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10844452" y="340566"/>
            <a:ext cx="1005697" cy="109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922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7442" y="1360967"/>
            <a:ext cx="1790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ГЕОГРАФИЯ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61506" y="1859339"/>
            <a:ext cx="1150442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ЗАДАНИЯ 23–25 – МИНИ-ТЕСТ ИЗ ТРЁХ ЗАДАНИЙ К ТЕКСТУ, ПРОВЕРЯЮЩИХ УМЕНИЕ ИСПОЛЬЗОВАТЬ ГЕОГРАФИЧЕСКИЕ ЗНАНИЯ ДЛЯ ОПРЕДЕЛЕНИЯ ПОЛОЖЕНИЯ И ВЗАИМОРАСПОЛОЖЕНИЯ ГЕОГРАФИЧЕСКИХ ОБЪЕКТОВ, ДЛЯ ОПИСАНИЯ СУЩЕСТВЕННЫХ ПРИЗНАКОВ ИЗУЧЕННЫХ ГЕОГРАФИЧЕСКИХ ОБЪЕКТОВ, ПРОЦЕССОВ И ЯВЛЕНИЙ, ДЛЯ РАСПОЗНАВАНИЯ В ПОВСЕДНЕВНОЙ ЖИЗНИ ПРОЯВЛЕНИЯ ГЕОГРАФИЧЕСКИХ ПРОЦЕССОВ И ЯВЛЕНИЙ, ДЛЯ ОБЪЯСНЕНИЯ ГЕОГРАФИЧЕСКИХ ОБЪЕКТОВ И ЯВЛЕНИЙ, УСТАНОВЛЕНИЯ ПРИЧИННО-СЛЕДСТВЕННЫХ СВЯЗЕЙ МЕЖДУ </a:t>
            </a:r>
            <a:r>
              <a:rPr lang="ru-RU" sz="2000" b="1">
                <a:solidFill>
                  <a:srgbClr val="002060"/>
                </a:solidFill>
              </a:rPr>
              <a:t>НИМИ;</a:t>
            </a:r>
          </a:p>
          <a:p>
            <a:pPr marL="285750" lvl="0" indent="-285750" algn="just">
              <a:buFont typeface="Arial" pitchFamily="34" charset="0"/>
              <a:buChar char="•"/>
            </a:pPr>
            <a:endParaRPr lang="ru-RU" sz="2000" b="1" dirty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ЗАДАНИЕ 31, ПРОВЕРЯЮЩЕЕ УМЕНИЕ ИСПОЛЬЗОВАТЬ ГЕОГРАФИЧЕСКИЕ ЗНАНИЯ ДЛЯ АРГУМЕНТАЦИИ РАЗЛИЧНЫХ ТОЧЕК ЗРЕНИЯ НА АКТУАЛЬНЫЕ ЭКОЛОГИЧЕСКИЕ И СОЦИАЛЬНО-ЭКОНОМИЧЕСКИЕ ПРОБЛЕМЫ И УМЕНИЕ ИСПОЛЬЗОВАТЬ ГЕОГРАФИЧЕСКИЕ ЗНАНИЯ И ИНФОРМАЦИЮ ДЛЯ РЕШЕНИЯ ПРОБЛЕМ, ИМЕЮЩИХ ГЕОГРАФИЧЕСКИЕ АСПЕКТЫ.</a:t>
            </a: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650C37E4-9DD0-47C6-8683-58B43190A196}"/>
              </a:ext>
            </a:extLst>
          </p:cNvPr>
          <p:cNvSpPr/>
          <p:nvPr/>
        </p:nvSpPr>
        <p:spPr>
          <a:xfrm>
            <a:off x="248089" y="248237"/>
            <a:ext cx="11695814" cy="6496512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 descr="H:\логотип 7 шк.jpg">
            <a:extLst>
              <a:ext uri="{FF2B5EF4-FFF2-40B4-BE49-F238E27FC236}">
                <a16:creationId xmlns:a16="http://schemas.microsoft.com/office/drawing/2014/main" id="{3A5A1E30-7101-4534-A40E-F2C54DED02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10844452" y="340566"/>
            <a:ext cx="1005697" cy="109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922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7442" y="1360967"/>
            <a:ext cx="2762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ОБЩЕСТВОЗНАНИЕ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72140" y="1843323"/>
            <a:ext cx="1171708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1600" b="1" dirty="0">
                <a:solidFill>
                  <a:srgbClr val="002060"/>
                </a:solidFill>
              </a:rPr>
              <a:t>ИЗ ЧАСТИ 1 КИМ ИСКЛЮЧЕНЫ ЗАДАНИЯ 1, 2 И 20 ПО НУМЕРАЦИИ 2021 Г.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b="1" dirty="0">
                <a:solidFill>
                  <a:srgbClr val="002060"/>
                </a:solidFill>
              </a:rPr>
              <a:t>ЗАДАНИЕ С КРАТКИМ ОТВЕТОМ НА АНАЛИЗ ГРАФИКА СПРОСА И ПРЕДЛОЖЕНИЯ (ЗАДАНИЕ 10 В КИМ 2021 Г.) ПРЕОБРАЗОВАНО В ЗАДАНИЕ С РАЗВЁРНУТЫМ ОТВЕТОМ (ЗАДАНИЕ 21 ПО НУМЕРАЦИИ 2022 Г.).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b="1" dirty="0">
                <a:solidFill>
                  <a:srgbClr val="002060"/>
                </a:solidFill>
              </a:rPr>
              <a:t>В ЧАСТИ 2 КИМ УСТРАНЕНЫ ДУБЛИРУЮЩИЕ ДРУГ ДРУГА ПО ПРОВЕРЯЕМЫМ УМЕНИЯМ ЗАДАНИЯ (ЗАДАНИЯ 22 И 26 ИСКЛЮЧЕНЫ, ЗАДАНИЯ 25 (ПОЗИЦИЯ 25.1) И 23 ИЗ КИМ ЕГЭ 2021 Г. СОХРАНЕНЫ В СОСТАВНОМ ЗАДАНИИ К ТЕКСТУ).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b="1" dirty="0">
                <a:solidFill>
                  <a:srgbClr val="002060"/>
                </a:solidFill>
              </a:rPr>
              <a:t>МАКСИМАЛЬНЫЙ БАЛЛ ЗА ВЫПОЛНЕНИЕ ЗАДАНИЯ–ЗАДАЧИ 22 (ПО НУМЕРАЦИИ 2022 Г.) УВЕЛИЧЕН С 3 ДО 4 БАЛЛОВ.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b="1" dirty="0">
                <a:solidFill>
                  <a:srgbClr val="C00000"/>
                </a:solidFill>
              </a:rPr>
              <a:t>В КИМ ЕГЭ 2022 Г. НЕ ВКЛЮЧЕНО АЛЬТЕРНАТИВНОЕ ЗАДАНИЕ, ТРЕБУЮЩЕЕ НАПИСАНИЯ МИНИ-СОЧИНЕНИЯ (ЗАДАНИЕ 29 КИМ 2021 Г.).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b="1" dirty="0">
                <a:solidFill>
                  <a:srgbClr val="002060"/>
                </a:solidFill>
              </a:rPr>
              <a:t>В ЧАСТЬ 2 ВКЛЮЧЕНО ЗАДАНИЕ С РАЗВЁРНУТЫМ ОТВЕТОМ </a:t>
            </a:r>
            <a:r>
              <a:rPr lang="ru-RU" sz="1600" b="1" dirty="0">
                <a:solidFill>
                  <a:srgbClr val="C00000"/>
                </a:solidFill>
              </a:rPr>
              <a:t>ПО КОНСТИТУЦИИ РОССИЙСКОЙ ФЕДЕРАЦИИ И ЗАКОНОДАТЕЛЬСТВУ РОССИЙСКОЙ ФЕДЕРАЦИИ</a:t>
            </a:r>
            <a:r>
              <a:rPr lang="ru-RU" sz="1600" b="1" dirty="0">
                <a:solidFill>
                  <a:srgbClr val="002060"/>
                </a:solidFill>
              </a:rPr>
              <a:t> (ЗАДАНИЕ 23 ПО НУМЕРАЦИИ 2022 Г.).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b="1" dirty="0">
                <a:solidFill>
                  <a:srgbClr val="002060"/>
                </a:solidFill>
              </a:rPr>
              <a:t>ЗАДАНИЕ НА СОСТАВЛЕНИЕ </a:t>
            </a:r>
            <a:r>
              <a:rPr lang="ru-RU" sz="1600" b="1" dirty="0">
                <a:solidFill>
                  <a:srgbClr val="C00000"/>
                </a:solidFill>
              </a:rPr>
              <a:t>ПЛАНА РАЗВЁРНУТОГО ОТВЕТА </a:t>
            </a:r>
            <a:r>
              <a:rPr lang="ru-RU" sz="1600" b="1" dirty="0">
                <a:solidFill>
                  <a:srgbClr val="002060"/>
                </a:solidFill>
              </a:rPr>
              <a:t>ПО ПРЕДЛОЖЕННОЙ ТЕМЕ (ЗАДАНИЕ 28 В КИМ ЕГЭ 2021 Г.) ВКЛЮЧЕНО В СОСТАВНОЕ ЗАДАНИЕ, СОЕДИНИВШЕЕ В СЕБЕ СОСТАВЛЕНИЕ ПЛАНА И ЭЛЕМЕНТЫ МИНИ-СОЧИНЕНИЯ (ЗАДАНИЯ 24 И 25 ПО НУМЕРАЦИИ 2022 Г.).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b="1" dirty="0">
                <a:solidFill>
                  <a:srgbClr val="002060"/>
                </a:solidFill>
              </a:rPr>
              <a:t>МАКСИМАЛЬНЫЙ БАЛЛ ИЗМЕНЁН С 64 ДО 57 БАЛЛОВ.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rgbClr val="C00000"/>
                </a:solidFill>
              </a:rPr>
              <a:t>ОБЩЕЕ ВРЕМЯ ВЫПОЛНЕНИЯ РАБОТЫ СОКРАЩЕНО С 235 ДО 180 МИНУТ!!!!</a:t>
            </a: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153E88E0-875F-4979-8682-373D0F6A2497}"/>
              </a:ext>
            </a:extLst>
          </p:cNvPr>
          <p:cNvSpPr/>
          <p:nvPr/>
        </p:nvSpPr>
        <p:spPr>
          <a:xfrm>
            <a:off x="248089" y="248237"/>
            <a:ext cx="11695814" cy="6496512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 descr="H:\логотип 7 шк.jpg">
            <a:extLst>
              <a:ext uri="{FF2B5EF4-FFF2-40B4-BE49-F238E27FC236}">
                <a16:creationId xmlns:a16="http://schemas.microsoft.com/office/drawing/2014/main" id="{E2F635D5-968B-4A4D-B06F-E474C5B2E9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10844452" y="340566"/>
            <a:ext cx="1005697" cy="109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922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7442" y="1360967"/>
            <a:ext cx="1918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ЛИТЕРАТУРА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8725" y="2027251"/>
            <a:ext cx="1167454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ОБОГАЩЁН ЛИТЕРАТУРНЫЙ МАТЕРИАЛ: ШИРЕ ПРЕДСТАВЛЕНА ПОЭЗИЯ ВТОРОЙ ПОЛОВИНЫ ХIХ – ХХ В., ОТЕЧЕСТВЕННАЯ ЛИТЕРАТУРА ХХI В.;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ВКЛЮЧЕНА ЗАРУБЕЖНАЯ ЛИТЕРАТУРА: В ЗАДАНИЯХ 7–11 ПРОИЗВЕДЕНИЯ ЗАРУБЕЖНОЙ ЛИРИКИ МОГУТ ПРИВЛЕКАТЬСЯ В КАЧЕСТВЕ ОПОРНОГО ТЕКСТА ДЛЯ ФОРМУЛИРОВАНИЯ ЗАДАНИЙ РАЗНЫХ ВИДОВ С КРАТКИМ И РАЗВЁРНУТЫМ ОТВЕТАМИ; В РЯДЕ СЛУЧАЕВ ПРИ ВЫПОЛНЕНИИ ЗАДАНИЙ 6 И 11 ДОПУСКАЕТСЯ ВЫБОР ПРИМЕРА ДЛЯ КОНТЕКСТНОГО СОПОСТАВЛЕНИЯ НЕ ТОЛЬКО ИЗ ОТЕЧЕСТВЕННОЙ, НО И ИЗ ЗАРУБЕЖНОЙ ЛИТЕРАТУРЫ;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В НЕКОТОРЫХ ФОРМУЛИРОВКАХ ТЕМ СОЧИНЕНИЙ ЧАСТИ 2 ПРЕДУСМОТРЕНА ВОЗМОЖНОСТЬ ОБРАЩЕНИЯ К ПРОИЗВЕДЕНИЮ ОТЕЧЕСТВЕННОЙ ИЛИ ЗАРУБЕЖНОЙ ЛИТЕРАТУРЫ (ПО ВЫБОРУ УЧАСТНИКА).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КОЛИЧЕСТВО ЗАДАНИЙ БАЗОВОГО УРОВНЯ СЛОЖНОСТИ (С КРАТКИМ ОТВЕТОМ) СОКРАЩЕНО С 12 ДО 7, В РЕЗУЛЬТАТЕ ЧЕГО ИЗМЕНИЛАСЬ НУМЕРАЦИЯ ЗАДАНИЙ.</a:t>
            </a: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01DCBCC0-422A-48B0-8D27-9D0BCC15522C}"/>
              </a:ext>
            </a:extLst>
          </p:cNvPr>
          <p:cNvSpPr/>
          <p:nvPr/>
        </p:nvSpPr>
        <p:spPr>
          <a:xfrm>
            <a:off x="248089" y="248237"/>
            <a:ext cx="11695814" cy="6496512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 descr="H:\логотип 7 шк.jpg">
            <a:extLst>
              <a:ext uri="{FF2B5EF4-FFF2-40B4-BE49-F238E27FC236}">
                <a16:creationId xmlns:a16="http://schemas.microsoft.com/office/drawing/2014/main" id="{501A19BE-6A12-40CB-850A-8FE644B9AE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10844452" y="340566"/>
            <a:ext cx="1005697" cy="109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9221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7442" y="1360967"/>
            <a:ext cx="1918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ЛИТЕРАТУРА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65814" y="1964285"/>
            <a:ext cx="1145126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УВЕЛИЧЕНО КОЛИЧЕСТВО ЗАДАНИЙ НА ВЫБОР В ЧАСТИ 1 (5.1/5.2, 10.1/10.2) И В ЧАСТИ 2 (ДОБАВЛЕНА ПЯТАЯ ТЕМА СОЧИНЕНИЯ С ОПОРОЙ НА «ДИАЛОГ ИСКУССТВ»).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ИЗМЕНЕНЫ ТРЕБОВАНИЯ К ВЫПОЛНЕНИЮ ЗАДАНИЙ 6 (РАНЕЕ – 9) И 11 (РАНЕЕ – 16): ТРЕБУЕТСЯ ПОДОБРАТЬ НЕ ДВА, А ОДНО ПРОИЗВЕДЕНИЕ ДЛЯ СОПОСТАВЛЕНИЯ С ПРЕДЛОЖЕННЫМ ТЕКСТОМ; УТОЧНЕНЫ КРИТЕРИИ ОЦЕНИВАНИЯ ДАННЫХ ЗАДАНИЙ.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ПОВЫШЕНЫ ТРЕБОВАНИЯ К ОБЪЁМУ СОЧИНЕНИЯ (МИНИМАЛЬНОЕ КОЛИЧЕСТВО СЛОВ – 200).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УВЕЛИЧЕН С 2 ДО 3 БАЛЛОВ МАКСИМАЛЬНЫЙ БАЛЛ ОЦЕНИВАНИЯ СОЧИНЕНИЯ (12.1–12.5) ПО КРИТЕРИЮ 3 «ОПОРА НА ТЕОРЕТИКО-ЛИТЕРАТУРНЫЕ ПОНЯТИЯ».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ВВЕДЕНЫ КРИТЕРИИ ОЦЕНИВАНИЯ ГРАМОТНОСТИ.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ИЗМЕНЁН МАКСИМАЛЬНЫЙ ПЕРВИЧНЫЙ БАЛЛ ЗА ВЫПОЛНЕНИЕ ВСЕЙ ЭКЗАМЕНАЦИОННОЙ РАБОТЫ – 55 (В 2021 Г. – 58 БАЛЛОВ).</a:t>
            </a: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43091C44-15C9-4386-8B21-A077A810A8D0}"/>
              </a:ext>
            </a:extLst>
          </p:cNvPr>
          <p:cNvSpPr/>
          <p:nvPr/>
        </p:nvSpPr>
        <p:spPr>
          <a:xfrm>
            <a:off x="248089" y="248237"/>
            <a:ext cx="11695814" cy="6496512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 descr="H:\логотип 7 шк.jpg">
            <a:extLst>
              <a:ext uri="{FF2B5EF4-FFF2-40B4-BE49-F238E27FC236}">
                <a16:creationId xmlns:a16="http://schemas.microsoft.com/office/drawing/2014/main" id="{F24E20B3-C067-467D-94C3-956B24F599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10844452" y="340566"/>
            <a:ext cx="1005697" cy="109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922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7442" y="1397329"/>
            <a:ext cx="10953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ИНОСТРАННЫЕ ЯЗЫКИ (АНГЛИЙСКИЙ, НЕМЕЦКИЙ, ФРАНЦУЗСКИЙ, ИСПАНСКИЙ)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43786" y="1847591"/>
            <a:ext cx="1150442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В ЭКЗАМЕНАЦИОННУЮ РАБОТУ 2022 Г. БЫЛИ ВНЕСЕНЫ ИЗМЕНЕНИЯ В РАЗДЕЛЫ 4 («ПИСЬМЕННАЯ РЕЧЬ») И 5 («ГОВОРЕНИЕ»).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РАЗДЕЛ 4 («ПИСЬМЕННАЯ РЕЧЬ») ЭКЗАМЕНАЦИОННОЙ РАБОТЫ 2022 Г. СОСТОИТ ИЗ 2 ЗАДАНИЙ С РАЗВЁРНУТЫМ ОТВЕТОМ.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В ЗАДАНИИ 39 ПРЕДЛАГАЕТСЯ НАПИСАТЬ ЭЛЕКТРОННОЕ ПИСЬМО ЛИЧНОГО ХАРАКТЕРА В ОТВЕТ НА ПИСЬМО-СТИМУЛ ЗАРУБЕЖНОГО ДРУГА ПО ПЕРЕПИСКЕ.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В ЗАДАНИИ 40 НЕОБХОДИМО СОЗДАТЬ </a:t>
            </a:r>
            <a:r>
              <a:rPr lang="ru-RU" b="1" dirty="0">
                <a:solidFill>
                  <a:srgbClr val="C00000"/>
                </a:solidFill>
              </a:rPr>
              <a:t>РАЗВЁРНУТОЕ ПИСЬМЕННОЕ ВЫСКАЗЫВАНИЕ С ЭЛЕМЕНТАМИ РАССУЖДЕНИЯ НА ОСНОВЕ ТАБЛИЦЫ/ДИАГРАММЫ И ВЫРАЗИТЬ СВОЁ МНЕНИЕ ПО ТЕМЕ ПРОЕКТА. </a:t>
            </a:r>
            <a:r>
              <a:rPr lang="ru-RU" b="1" dirty="0">
                <a:solidFill>
                  <a:srgbClr val="002060"/>
                </a:solidFill>
              </a:rPr>
              <a:t>ЗАДАНИЕ 40 ЯВЛЯЕТСЯ АЛЬТЕРНАТИВНЫМ ЗАДАНИЕМ; ЭКЗАМЕНУЕМЫЙ ВЫБИРАЕТ ОДИН ИЗ ПРЕДЛОЖЕННЫХ ВАРИАНТОВ ЗАДАНИЯ (40.1 ИЛИ 40.2) И ВЫПОЛНЯЕТ ЕГО. </a:t>
            </a: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511C3CC1-36E4-49C2-825F-BC67A15FE0D9}"/>
              </a:ext>
            </a:extLst>
          </p:cNvPr>
          <p:cNvSpPr/>
          <p:nvPr/>
        </p:nvSpPr>
        <p:spPr>
          <a:xfrm>
            <a:off x="248089" y="248237"/>
            <a:ext cx="11695814" cy="6496512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 descr="H:\логотип 7 шк.jpg">
            <a:extLst>
              <a:ext uri="{FF2B5EF4-FFF2-40B4-BE49-F238E27FC236}">
                <a16:creationId xmlns:a16="http://schemas.microsoft.com/office/drawing/2014/main" id="{286FC95B-2A58-43A0-822F-EA19C0C7FF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10844452" y="340566"/>
            <a:ext cx="1005697" cy="109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922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7442" y="1397329"/>
            <a:ext cx="10953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ИНОСТРАННЫЕ ЯЗЫКИ (АНГЛИЙСКИЙ, НЕМЕЦКИЙ, ФРАНЦУЗСКИЙ, ИСПАНСКИЙ)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38224" y="1847787"/>
            <a:ext cx="1187656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В РАЗДЕЛ 5 «ГОВОРЕНИЕ» ЭКЗАМЕНАЦИОННОЙ РАБОТЫ 2022 Г. ВНЕСЕНЫ СЛЕДУЮЩИЕ ИЗМЕНЕНИЯ: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В ЗАДАНИИ 2 (УСЛОВНЫЙ ДИАЛОГ-РАССПРОС) СОКРАЩЕНО КОЛИЧЕСТВО ВОПРОСОВ, КОТОРЫЕ ДОЛЖЕН ЗАДАТЬ УЧАСТНИК ЭКЗАМЕНА, С 5 ДО 4. СООТВЕТСТВЕННО, МАКСИМАЛЬНОЕ КОЛИЧЕСТВО БАЛЛОВ ЗА ВЫПОЛНЕНИЕ ЗАДАНИЯ 2 – 4 БАЛЛА.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В ЗАДАНИИ 3 (УСЛОВНЫЙ ДИАЛОГ-ИНТЕРВЬЮ) НЕОБХОДИМО ОТВЕТИТЬ НА 5 ВОПРОСОВ ИНТЕРВЬЮЕРА НА АКТУАЛЬНУЮ ТЕМУ. КАЖДЫЙ ОТВЕТ НА ВОПРОС ИНТЕРВЬЮЕРА ОЦЕНИВАЕТСЯ ОТ 0 ДО 1 БАЛЛА. МАКСИМАЛЬНОЕ КОЛИЧЕСТВО БАЛЛОВ ЗА ВЫПОЛНЕНИЕ ЗАДАНИЯ 3 – 5 БАЛЛОВ.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В ЗАДАНИИ 4 ПРЕДЛАГАЕТСЯ ОСТАВИТЬ ГОЛОСОВОЕ СООБЩЕНИЕ ДРУГУ, ВМЕСТЕ С КОТОРЫМ ВЫПОЛНЯЕТСЯ ПРОЕКТНАЯ РАБОТА. В ЭТОМ СООБЩЕНИИ НАДО КРАТКО ОПИСАТЬ ДВЕ ФОТОГРАФИИ-ИЛЛЮСТРАЦИИ К ТЕМЕ ПРОЕКТА, ОБОСНОВАТЬ ВЫБОР ФОТОГРАФИИ-ИЛЛЮСТРАЦИИ И ВЫРАЗИТЬ СВОЁ МНЕНИЕ ПО ТЕМЕ ПРОЕКТНОЙ РАБОТЫ.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ВРЕМЯ ВЫПОЛНЕНИЯ ПИСЬМЕННОЙ ЧАСТИ РАБОТЫ УВЕЛИЧЕНО НА 10 МИНУТ И СОСТАВЛЯЕТ 3 ЧАСА 10 МИНУТ. ВРЕМЯ ВЫПОЛНЕНИЯ ЗАДАНИЙ УСТНОЙ ЧАСТИ РАБОТЫ УВЕЛИЧЕНО НА 2 МИНУТЫ И СОСТАВЛЯЕТ 17 МИНУТ.</a:t>
            </a: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FC5EC92C-56B6-4F6A-9EC6-670489BF753B}"/>
              </a:ext>
            </a:extLst>
          </p:cNvPr>
          <p:cNvSpPr/>
          <p:nvPr/>
        </p:nvSpPr>
        <p:spPr>
          <a:xfrm>
            <a:off x="248089" y="248237"/>
            <a:ext cx="11695814" cy="6496512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 descr="H:\логотип 7 шк.jpg">
            <a:extLst>
              <a:ext uri="{FF2B5EF4-FFF2-40B4-BE49-F238E27FC236}">
                <a16:creationId xmlns:a16="http://schemas.microsoft.com/office/drawing/2014/main" id="{A23E5FF9-B5C1-4627-B0E5-3C3799FA17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10844452" y="340566"/>
            <a:ext cx="1005697" cy="109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922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3085" y="1962587"/>
            <a:ext cx="1159748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</a:rPr>
              <a:t>ИЗМЕНЕНИЯ ВО ВСЕХ УЧЕБНЫХ ПРЕДМЕТАХ, </a:t>
            </a:r>
            <a:r>
              <a:rPr lang="ru-RU" sz="2400" b="1" dirty="0">
                <a:solidFill>
                  <a:srgbClr val="C00000"/>
                </a:solidFill>
              </a:rPr>
              <a:t>КРОМЕ ИНФОРМАТИКИ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</a:rPr>
              <a:t>МЕНЯЕТСЯ СТРУКТУРА КИМ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</a:rPr>
              <a:t>ПОЯВЯТСЯ НОВЫЕ МОДЕЛИ ЗАДАНИЙ НА ПРИМЕНЕНИЕ ПРЕДМЕТНЫХ ЗНАНИЙ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</a:rPr>
              <a:t>УСИЛИВАЕТСЯ ДЕЯТЕЛЬНОСТНАЯ СОСТАВЛЯЮЩАЯ  КИМ: 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   ПРИМЕНЕНИЕ УМЕНИЙ И НАВЫКОВ АНАЛИЗА РАЗЛИЧНОЙ ИНФОРМАЦИИ, 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   РЕШЕНИЕ ЗАДАЧ, В ТОМ ЧИСЛЕ ПРАКТИЧЕСКИХ, 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   РАЗВЕРНУТОЕ ОБЪЯСНЕНИЕ, АРГУМЕНТАЦИИ И ДР.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</a:rPr>
              <a:t>ВО ВСЕХ УЧЕБНЫХ ПРЕДМЕТАХ МЕНЯЕТСЯ ШКАЛА ПЕРЕВОДА ПЕРВИЧНЫХ БАЛЛОВ ЕГЭ В ТЕСТОВЫЕ БАЛЛЫ НА ОСНОВЕ РЕАЛЬНЫХ РЕЗУЛЬТАТОВ ЭКЗАМЕНА 2022 ГОДА.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2795" y="1381584"/>
            <a:ext cx="4296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ОБ ИЗМЕНЕНИЯХ В КИМ -2022 </a:t>
            </a: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CCE5278D-2869-4106-9E2F-1B6CA1A30769}"/>
              </a:ext>
            </a:extLst>
          </p:cNvPr>
          <p:cNvSpPr/>
          <p:nvPr/>
        </p:nvSpPr>
        <p:spPr>
          <a:xfrm>
            <a:off x="248089" y="248237"/>
            <a:ext cx="11695814" cy="6496512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2" descr="H:\логотип 7 шк.jpg">
            <a:extLst>
              <a:ext uri="{FF2B5EF4-FFF2-40B4-BE49-F238E27FC236}">
                <a16:creationId xmlns:a16="http://schemas.microsoft.com/office/drawing/2014/main" id="{394AE346-9641-47F1-930E-F316E9D078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10844452" y="340566"/>
            <a:ext cx="1005697" cy="109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819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7442" y="1397329"/>
            <a:ext cx="2625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КИТАЙСКИЙ ЯЗЫК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9609" y="2130598"/>
            <a:ext cx="1163201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В ЭКЗАМЕНАЦИОННУЮ РАБОТУ 2022 Г. БЫЛИ ВНЕСЕНЫ ИЗМЕНЕНИЯ В РАЗДЕЛЫ 4 («ПИСЬМЕННАЯ РЕЧЬ») И 5 («ГОВОРЕНИЕ»).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В ЗАДАНИИ 28 РАЗДЕЛА «ПИСЬМЕННАЯ РЕЧЬ» ПРЕДЛАГАЕТСЯ НАПИСАТЬ ЭЛЕКТРОННОЕ ПИСЬМО ЛИЧНОГО ХАРАКТЕРА В ОТВЕТ НА ПИСЬМО-СТИМУЛ ЗАРУБЕЖНОГО ДРУГА ПО ПЕРЕПИСКЕ.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ПОВЫШЕНЫ ТРЕБОВАНИЯ К ОБЪЁМУ ОТВЕТОВ В ЗАДАНИЯХ 28 И 29 РАЗДЕЛА «ПИСЬМЕННАЯ РЕЧЬ».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В ЗАДАНИИ 3 РАЗДЕЛА «ГОВОРЕНИЕ» ПРЕДЛАГАЕТСЯ ОСТАВИТЬ </a:t>
            </a:r>
            <a:r>
              <a:rPr lang="ru-RU" b="1" dirty="0">
                <a:solidFill>
                  <a:srgbClr val="C00000"/>
                </a:solidFill>
              </a:rPr>
              <a:t>ГОЛОСОВОЕ СООБЩЕНИЕ </a:t>
            </a:r>
            <a:r>
              <a:rPr lang="ru-RU" b="1" dirty="0">
                <a:solidFill>
                  <a:srgbClr val="002060"/>
                </a:solidFill>
              </a:rPr>
              <a:t>ДРУГУ, ВМЕСТЕ С КОТОРЫМ ВЫПОЛНЯЕТСЯ ПРОЕКТНАЯ РАБОТА. В ЭТОМ СООБЩЕНИИ НАДО КРАТКО ОПИСАТЬ ДВЕ ФОТОГРАФИИ-ИЛЛЮСТРАЦИИ К ТЕМЕ ПРОЕКТА, ОБОСНОВАТЬ ВЫБОР ФОТОГРАФИИ-ИЛЛЮСТРАЦИИ И ВЫРАЗИТЬ СВОЁ МНЕНИЕ ПО ТЕМЕ ПРОЕКТНОЙ РАБОТЫ. СООТВЕТСТВУЮЩИЕ ИЗМЕНЕНИЯ БЫЛИ ВНЕСЕНЫ В КРИТЕРИИ ОЦЕНИВАНИЯ ВЫПОЛНЕНИЯ ЗАДАНИЯ.</a:t>
            </a: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4B4B0E5C-85EE-4D1B-8081-3D510FFB5436}"/>
              </a:ext>
            </a:extLst>
          </p:cNvPr>
          <p:cNvSpPr/>
          <p:nvPr/>
        </p:nvSpPr>
        <p:spPr>
          <a:xfrm>
            <a:off x="248089" y="248237"/>
            <a:ext cx="11695814" cy="6496512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 descr="H:\логотип 7 шк.jpg">
            <a:extLst>
              <a:ext uri="{FF2B5EF4-FFF2-40B4-BE49-F238E27FC236}">
                <a16:creationId xmlns:a16="http://schemas.microsoft.com/office/drawing/2014/main" id="{D94CE759-09FC-43E5-BEE8-E6957E21FC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10844452" y="340566"/>
            <a:ext cx="1005697" cy="109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1775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7442" y="1397329"/>
            <a:ext cx="2388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ИНФОРМАТИКА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18977" y="2224927"/>
            <a:ext cx="114317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ЗАДАНИЕ 3 БУДЕТ ВЫПОЛНЯТЬСЯ С ИСПОЛЬЗОВАНИЕМ ФАЙЛА, СОДЕРЖАЩЕГО ПРОСТУЮ РЕЛЯЦИОННУЮ БАЗУ ДАННЫХ, СОСТОЯЩУЮ ИЗ НЕСКОЛЬКИХ ТАБЛИЦ </a:t>
            </a:r>
          </a:p>
          <a:p>
            <a:pPr lvl="0"/>
            <a:r>
              <a:rPr lang="ru-RU" sz="2000" b="1" dirty="0">
                <a:solidFill>
                  <a:srgbClr val="002060"/>
                </a:solidFill>
              </a:rPr>
              <a:t>(В 2021 Г. ЭТО ЗАДАНИЕ БЫЛО АНАЛОГИЧНО ЗАДАНИЮ 3 БЛАНКОВОГО ЭКЗАМЕНА ПРОШЛЫХ ЛЕТ).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ЗАДАНИЕ 17 БУДЕТ ВЫПОЛНЯТЬСЯ С ИСПОЛЬЗОВАНИЕМ ФАЙЛА, СОДЕРЖАЩЕГО ЦЕЛОЧИСЛЕННУЮ     ПОСЛЕДОВАТЕЛЬНОСТЬ,      ПРЕДНАЗНАЧЕННУЮ      ДЛЯ      ОБРАБОТКИ С ИСПОЛЬЗОВАНИЕМ МАССИВА.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ЗАДАНИЕ 25 БУДЕТ ОЦЕНИВАТЬСЯ ИСХОДЯ ИЗ МАКСИМАЛЬНОГО БАЛЛА ЗА ВЫПОЛНЕНИЕ ЗАДАНИЯ РАВНОГО 1. МАКСИМАЛЬНЫЙ БАЛЛ ЗА ВЫПОЛНЕНИЕ ВСЕЙ РАБОТЫ СОСТАВИТ 29 (В 2021 Г. – 30).</a:t>
            </a: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3D5CB6AE-0AE9-4FCE-9CFB-8B505BAA5674}"/>
              </a:ext>
            </a:extLst>
          </p:cNvPr>
          <p:cNvSpPr/>
          <p:nvPr/>
        </p:nvSpPr>
        <p:spPr>
          <a:xfrm>
            <a:off x="248089" y="248237"/>
            <a:ext cx="11695814" cy="6496512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 descr="H:\логотип 7 шк.jpg">
            <a:extLst>
              <a:ext uri="{FF2B5EF4-FFF2-40B4-BE49-F238E27FC236}">
                <a16:creationId xmlns:a16="http://schemas.microsoft.com/office/drawing/2014/main" id="{204847AA-A0CD-40D0-A138-3DCB2C5DAC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10844452" y="340566"/>
            <a:ext cx="1005697" cy="109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17759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7442" y="1397329"/>
            <a:ext cx="4073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АДРЕСНЫЕ РЕКОМЕНДАЦИИ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0068" y="1886154"/>
            <a:ext cx="1087676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ПЕДАГОГАМ: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</a:rPr>
              <a:t>ВНЕСТИ ИЗМЕНЕНИЯ В РАБОЧИЕ ПРОГРАММЫ,  ПРОГРАММЫ ПО ПОДГОТОВКЕ К ГИА-11 ПО ВСЕМ УЧЕБНЫМ ПРЕДМЕТАМ НА ОСНОВЕ ИЗМЕНЕНИЙ В КИМ.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</a:rPr>
              <a:t>НА ЗАСЕДАНИИ ШКОЛЬНЫХ МО ДЕТАЛЬНО РАЗОБРАТЬ ИЗМЕНЕНИЯ В КИМ ЧЕРЕЗ ПРАКТИЧЕСКИЕ ЗАДАНИЯ.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РУКОВОДИТЕЛЯМ ОУ, ЗАМЕСТИТЕЛЯМ, КУРИРУЮЩИМ ГИА: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</a:rPr>
              <a:t>ОСУЩЕСТВЛЯТЬ КОНТРОЛЬ ЗА ПОДГОТОВКОЙ ОБУЧАЮЩИХСЯ К ГИА-11.</a:t>
            </a:r>
          </a:p>
          <a:p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2CFF950A-696C-48B0-B7C5-BEFD1A927F0E}"/>
              </a:ext>
            </a:extLst>
          </p:cNvPr>
          <p:cNvSpPr/>
          <p:nvPr/>
        </p:nvSpPr>
        <p:spPr>
          <a:xfrm>
            <a:off x="248089" y="248237"/>
            <a:ext cx="11695814" cy="6496512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 descr="H:\логотип 7 шк.jpg">
            <a:extLst>
              <a:ext uri="{FF2B5EF4-FFF2-40B4-BE49-F238E27FC236}">
                <a16:creationId xmlns:a16="http://schemas.microsoft.com/office/drawing/2014/main" id="{6B787FD3-2830-406B-BB82-833B845D83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10844452" y="340566"/>
            <a:ext cx="1005697" cy="109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9301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1974" y="1381583"/>
            <a:ext cx="2217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РУССКИЙ ЯЗЫК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5692" y="1985825"/>
            <a:ext cx="1197934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ВСЕ ОСНОВНЫЕ ХАРАКТЕРИСТИКИ ЭКЗАМЕНАЦИОННОЙ РАБОТЫ СОХРАНЕНЫ. В РАБОТУ ВНЕСЕНЫ СЛЕДУЮЩИЕ ИЗМЕНЕНИЯ: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ИЗ ЧАСТИ 1 ЭКЗАМЕНАЦИОННОЙ РАБОТЫ ИСКЛЮЧЕНО СОСТАВНОЕ ЗАДАНИЕ (1– 3), ПРОВЕРЯЮЩЕЕ УМЕНИЕ СЖАТО ПЕРЕДАВАТЬ ГЛАВНУЮ ИНФОРМАЦИЮ ПРОЧИТАННОГО ТЕКСТА. </a:t>
            </a:r>
            <a:r>
              <a:rPr lang="ru-RU" sz="2000" b="1" dirty="0">
                <a:solidFill>
                  <a:srgbClr val="C00000"/>
                </a:solidFill>
              </a:rPr>
              <a:t>ВМЕСТО НЕГО В ЭКЗАМЕНАЦИОННУЮ РАБОТУ ВКЛЮЧЕНО СОСТАВНОЕ ЗАДАНИЕ, ПРОВЕРЯЮЩЕЕ УМЕНИЕ ВЫПОЛНЯТЬ СТИЛИСТИЧЕСКИЙ АНАЛИЗ ТЕКСТА.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ИЗМЕНЕНЫ ФОРМУЛИРОВКА, ОЦЕНИВАНИЕ И СПЕКТР ПРЕДЪЯВЛЯЕМОГО ЯЗЫКОВОГО МАТЕРИАЛА ЗАДАНИЯ 16.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РАСШИРЕН ЯЗЫКОВОЙ МАТЕРИАЛ, ПРЕДЪЯВЛЯЕМЫЙ ДЛЯ ПУНКТУАЦИОННОГО АНАЛИЗА В ЗАДАНИИ 19.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УТОЧНЕНЫ НОРМЫ ОЦЕНИВАНИЯ СОЧИНЕНИЯ ОБЪЁМОМ ОТ 70 ДО 150 СЛОВ.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ИЗМЕНЁН ПЕРВИЧНЫЙ БАЛЛ ЗА ВЫПОЛНЕНИЕ РАБОТЫ </a:t>
            </a:r>
            <a:r>
              <a:rPr lang="ru-RU" sz="2000" b="1" dirty="0">
                <a:solidFill>
                  <a:srgbClr val="C00000"/>
                </a:solidFill>
              </a:rPr>
              <a:t>С 59 ДО 58.</a:t>
            </a: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D25A6EEC-780D-4D67-B770-08BB550EB49E}"/>
              </a:ext>
            </a:extLst>
          </p:cNvPr>
          <p:cNvSpPr/>
          <p:nvPr/>
        </p:nvSpPr>
        <p:spPr>
          <a:xfrm>
            <a:off x="248089" y="248237"/>
            <a:ext cx="11695814" cy="6496512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2" descr="H:\логотип 7 шк.jpg">
            <a:extLst>
              <a:ext uri="{FF2B5EF4-FFF2-40B4-BE49-F238E27FC236}">
                <a16:creationId xmlns:a16="http://schemas.microsoft.com/office/drawing/2014/main" id="{2FC32C30-6725-45C8-8D23-6191694924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10844452" y="340566"/>
            <a:ext cx="1005697" cy="109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2156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5633" y="1404793"/>
            <a:ext cx="4956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МАТЕМАТИКА (БАЗОВЫЙ УРОВЕНЬ)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9609" y="2197341"/>
            <a:ext cx="114193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rgbClr val="002060"/>
                </a:solidFill>
              </a:rPr>
              <a:t>УДАЛЕНО ЗАДАНИЕ 2, ПРОВЕРЯЮЩЕЕ УМЕНИЕ ВЫПОЛНЯТЬ ВЫЧИСЛЕНИЯ И ПРЕОБРАЗОВАНИЯ (ДАННОЕ ТРЕБОВАНИЕ ВНЕСЕНО В ПОЗИЦИЮ ЗАДАЧИ 7 В НОВОЙ НУМЕРАЦИИ).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rgbClr val="C00000"/>
                </a:solidFill>
              </a:rPr>
              <a:t>ДОБАВЛЕНЫ   ЗАДАНИЕ   5,   ПРОВЕРЯЮЩЕЕ   УМЕНИЕ   ВЫПОЛНЯТЬ   ДЕЙСТВИЯ С ГЕОМЕТРИЧЕСКИМИ ФИГУРАМИ</a:t>
            </a:r>
            <a:r>
              <a:rPr lang="ru-RU" sz="2400" b="1" dirty="0">
                <a:solidFill>
                  <a:srgbClr val="002060"/>
                </a:solidFill>
              </a:rPr>
              <a:t>, И ЗАДАНИЕ 20, ПРОВЕРЯЮЩЕЕ УМЕНИЕ СТРОИТЬ И ИССЛЕДОВАТЬ ПРОСТЕЙШИЕ МАТЕМАТИЧЕСКИЕ МОДЕЛИ.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rgbClr val="002060"/>
                </a:solidFill>
              </a:rPr>
              <a:t>КОЛИЧЕСТВО ЗАДАНИЙ УВЕЛИЧИЛОСЬ С 20 ДО 21, МАКСИМАЛЬНЫЙ БАЛЛ ЗА ВЫПОЛНЕНИЕ ВСЕЙ РАБОТЫ СТАЛ РАВНЫМ 21.</a:t>
            </a:r>
          </a:p>
        </p:txBody>
      </p:sp>
      <p:pic>
        <p:nvPicPr>
          <p:cNvPr id="5" name="Picture 4" descr="https://3.404content.com/1/03/29/1248306679622141663/fullsiz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782" y="696921"/>
            <a:ext cx="1241991" cy="1241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Рамка 7">
            <a:extLst>
              <a:ext uri="{FF2B5EF4-FFF2-40B4-BE49-F238E27FC236}">
                <a16:creationId xmlns:a16="http://schemas.microsoft.com/office/drawing/2014/main" id="{99CAC374-1BEE-422A-B57C-17B878BD949B}"/>
              </a:ext>
            </a:extLst>
          </p:cNvPr>
          <p:cNvSpPr/>
          <p:nvPr/>
        </p:nvSpPr>
        <p:spPr>
          <a:xfrm>
            <a:off x="248089" y="248237"/>
            <a:ext cx="11695814" cy="6496512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9" name="Picture 2" descr="H:\логотип 7 шк.jpg">
            <a:extLst>
              <a:ext uri="{FF2B5EF4-FFF2-40B4-BE49-F238E27FC236}">
                <a16:creationId xmlns:a16="http://schemas.microsoft.com/office/drawing/2014/main" id="{B2BED68D-8ECA-4020-A207-F1915BABEC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10844452" y="340566"/>
            <a:ext cx="1005697" cy="109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922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712" y="1208190"/>
            <a:ext cx="561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МАТЕМАТИКА (ПРОФИЛЬНЫЙ УРОВЕНЬ)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8089" y="1856302"/>
            <a:ext cx="1169581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УДАЛЕНЫ ЗАДАНИЯ 1 И 2, 3.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ДОБАВЛЕНЫ   ЗАДАНИЕ   9,   ПРОВЕРЯЮЩЕЕ   УМЕНИЕ   ВЫПОЛНЯТЬ   ДЕЙСТВИЯ С ФУНКЦИЯМИ, И ЗАДАНИЕ 10, ПРОВЕРЯЮЩЕЕ УМЕНИЕ </a:t>
            </a:r>
            <a:r>
              <a:rPr lang="ru-RU" sz="2000" b="1" dirty="0">
                <a:solidFill>
                  <a:srgbClr val="C00000"/>
                </a:solidFill>
              </a:rPr>
              <a:t>МОДЕЛИРОВАТЬ РЕАЛЬНЫЕ СИТУАЦИИ НА ЯЗЫКЕ ТЕОРИИ ВЕРОЯТНОСТЕЙ И СТАТИСТИКИ, ВЫЧИСЛЯТЬ В ПРОСТЕЙШИХ СЛУЧАЯХ ВЕРОЯТНОСТИ СОБЫТИЙ.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ВНЕСЕНО ИЗМЕНЕНИЕ В СИСТЕМУ ОЦЕНИВАНИЯ: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МАКСИМАЛЬНЫЙ БАЛЛ ЗА ВЫПОЛНЕНИЕ </a:t>
            </a:r>
            <a:r>
              <a:rPr lang="ru-RU" sz="2000" b="1" dirty="0">
                <a:solidFill>
                  <a:srgbClr val="C00000"/>
                </a:solidFill>
              </a:rPr>
              <a:t>ЗАДАНИЯ ПОВЫШЕННОГО УРОВНЯ 13</a:t>
            </a:r>
            <a:r>
              <a:rPr lang="ru-RU" sz="2000" b="1" dirty="0">
                <a:solidFill>
                  <a:srgbClr val="002060"/>
                </a:solidFill>
              </a:rPr>
              <a:t>, ПРОВЕРЯЮЩЕГО УМЕНИЕ ВЫПОЛНЯТЬ ДЕЙСТВИЯ С ГЕОМЕТРИЧЕСКИМИ ФИГУРАМИ, КООРДИНАТАМИ И ВЕКТОРАМИ, </a:t>
            </a:r>
            <a:r>
              <a:rPr lang="ru-RU" sz="2000" b="1" dirty="0">
                <a:solidFill>
                  <a:srgbClr val="C00000"/>
                </a:solidFill>
              </a:rPr>
              <a:t>СТАЛ РАВЕН 3;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МАКСИМАЛЬНЫЙ БАЛЛ ЗА ВЫПОЛНЕНИЕ </a:t>
            </a:r>
            <a:r>
              <a:rPr lang="ru-RU" sz="2000" b="1" dirty="0">
                <a:solidFill>
                  <a:srgbClr val="C00000"/>
                </a:solidFill>
              </a:rPr>
              <a:t>ЗАДАНИЯ ПОВЫШЕННОГО УРОВНЯ 15, </a:t>
            </a:r>
            <a:r>
              <a:rPr lang="ru-RU" sz="2000" b="1" dirty="0">
                <a:solidFill>
                  <a:srgbClr val="002060"/>
                </a:solidFill>
              </a:rPr>
              <a:t>ПРОВЕРЯЮЩЕГО УМЕНИЕ ИСПОЛЬЗОВАТЬ ПРИОБРЕТЁННЫЕ ЗНАНИЯ И УМЕНИЯ В ПРАКТИЧЕСКОЙ ДЕЯТЕЛЬНОСТИ И ПОВСЕДНЕВНОЙ ЖИЗНИ, </a:t>
            </a:r>
            <a:r>
              <a:rPr lang="ru-RU" sz="2000" b="1" dirty="0">
                <a:solidFill>
                  <a:srgbClr val="C00000"/>
                </a:solidFill>
              </a:rPr>
              <a:t>СТАЛ РАВЕН 2.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КОЛИЧЕСТВО ЗАДАНИЙ УМЕНЬШИЛОСЬ С 19 ДО 18, МАКСИМАЛЬНЫЙ БАЛЛ ЗА ВЫПОЛНЕНИЕ ВСЕЙ РАБОТЫ СТАЛ РАВНЫМ 31.</a:t>
            </a: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3E997A8B-44CB-4C7F-8A51-50AAD99CA497}"/>
              </a:ext>
            </a:extLst>
          </p:cNvPr>
          <p:cNvSpPr/>
          <p:nvPr/>
        </p:nvSpPr>
        <p:spPr>
          <a:xfrm>
            <a:off x="248089" y="248237"/>
            <a:ext cx="11695814" cy="6496512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 descr="H:\логотип 7 шк.jpg">
            <a:extLst>
              <a:ext uri="{FF2B5EF4-FFF2-40B4-BE49-F238E27FC236}">
                <a16:creationId xmlns:a16="http://schemas.microsoft.com/office/drawing/2014/main" id="{5A4313F3-98F7-490A-BD62-DB9D6D5DB1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10844452" y="340566"/>
            <a:ext cx="1005697" cy="109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5917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9219" y="1325153"/>
            <a:ext cx="138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ФИЗИКА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0623" y="1818417"/>
            <a:ext cx="1161075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В 2022 Г. ИЗМЕНЕНА СТРУКТУРА КИМ ЕГЭ, ОБЩЕЕ КОЛИЧЕСТВО ЗАДАНИЙ УМЕНЬШИЛОСЬ И СТАЛО РАВНЫМ 30. МАКСИМАЛЬНЫЙ БАЛЛ УВЕЛИЧИЛСЯ ДО 54.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В ЧАСТИ 1 РАБОТЫ ВВЕДЕНЫ ДВЕ НОВЫЕ ЛИНИИ ЗАДАНИЙ (ЛИНИЯ 1 И ЛИНИЯ 2) БАЗОВОГО УРОВНЯ СЛОЖНОСТИ, КОТОРЫЕ ИМЕЮТ ИНТЕГРИРОВАННЫЙ ХАРАКТЕР И ВКЛЮЧАЮТ В СЕБЯ ЭЛЕМЕНТЫ СОДЕРЖАНИЯ НЕ МЕНЕЕ ЧЕМ ИЗ ТРЁХ РАЗДЕЛОВ КУРСА ФИЗИКИ.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ИЗМЕНЕНА ФОРМА ЗАДАНИЙ НА МНОЖЕСТВЕННЫЙ ВЫБОР (ЛИНИИ 6, 12 И 17). ЕСЛИ РАНЕЕ ПРЕДЛАГАЛОСЬ ВЫБРАТЬ ДВА ВЕРНЫХ ОТВЕТА, ТО </a:t>
            </a:r>
            <a:r>
              <a:rPr lang="ru-RU" b="1" dirty="0">
                <a:solidFill>
                  <a:srgbClr val="C00000"/>
                </a:solidFill>
              </a:rPr>
              <a:t>В 2022 Г. В ЭТИХ ЗАДАНИЯХ ПРЕДЛАГАЕТСЯ ВЫБРАТЬ ВСЕ ВЕРНЫЕ ОТВЕТЫ ИЗ ПЯТИ ПРЕДЛОЖЕННЫХ УТВЕРЖДЕНИЙ.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В ЧАСТИ 2 УВЕЛИЧЕНО КОЛИЧЕСТВО ЗАДАНИЙ </a:t>
            </a:r>
            <a:r>
              <a:rPr lang="ru-RU" b="1" dirty="0">
                <a:solidFill>
                  <a:srgbClr val="C00000"/>
                </a:solidFill>
              </a:rPr>
              <a:t>С РАЗВЁРНУТЫМ ОТВЕТОМ </a:t>
            </a:r>
            <a:r>
              <a:rPr lang="ru-RU" b="1" dirty="0">
                <a:solidFill>
                  <a:srgbClr val="002060"/>
                </a:solidFill>
              </a:rPr>
              <a:t>И ИСКЛЮЧЕНЫ РАСЧЁТНЫЕ ЗАДАЧИ ПОВЫШЕННОГО УРОВНЯ СЛОЖНОСТИ С КРАТКИМ ОТВЕТОМ.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ДОБАВЛЕНА ОДНА РАСЧЁТНАЯ ЗАДАЧА ПОВЫШЕННОГО УРОВНЯ СЛОЖНОСТИ С РАЗВЁРНУТЫМ ОТВЕТОМ И ИЗМЕНЕНЫ ТРЕБОВАНИЯ К РЕШЕНИЮ ЗАДАЧИ ВЫСОКОГО УРОВНЯ </a:t>
            </a:r>
            <a:r>
              <a:rPr lang="ru-RU" b="1" dirty="0">
                <a:solidFill>
                  <a:srgbClr val="C00000"/>
                </a:solidFill>
              </a:rPr>
              <a:t>ПО МЕХАНИКЕ</a:t>
            </a:r>
            <a:r>
              <a:rPr lang="ru-RU" b="1" dirty="0">
                <a:solidFill>
                  <a:srgbClr val="002060"/>
                </a:solidFill>
              </a:rPr>
              <a:t>. ТЕПЕРЬ ДОПОЛНИТЕЛЬНО К РЕШЕНИЮ НЕОБХОДИМО ПРЕДСТАВИТЬ ОБОСНОВАНИЕ ИСПОЛЬЗОВАНИЯ ЗАКОНОВ И ФОРМУЛ ДЛЯ УСЛОВИЯ ЗАДАЧИ. ДАННАЯ ЗАДАЧА ОЦЕНИВАЕТСЯ МАКСИМАЛЬНО 4 БАЛЛАМИ, ПРИ ЭТОМ ВЫДЕЛЕНО ДВА КРИТЕРИЯ ОЦЕНИВАНИЯ: </a:t>
            </a:r>
            <a:r>
              <a:rPr lang="ru-RU" b="1" dirty="0">
                <a:solidFill>
                  <a:srgbClr val="C00000"/>
                </a:solidFill>
              </a:rPr>
              <a:t>ДЛЯ ОБОСНОВАНИЯ ИСПОЛЬЗОВАНИЯ ЗАКОНОВ И ДЛЯ МАТЕМАТИЧЕСКОГО РЕШЕНИЯ ЗАДАЧИ.</a:t>
            </a: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6095123A-84F0-4A2E-A72B-F8F8D8CDAA3B}"/>
              </a:ext>
            </a:extLst>
          </p:cNvPr>
          <p:cNvSpPr/>
          <p:nvPr/>
        </p:nvSpPr>
        <p:spPr>
          <a:xfrm>
            <a:off x="248089" y="248237"/>
            <a:ext cx="11695814" cy="6496512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 descr="H:\логотип 7 шк.jpg">
            <a:extLst>
              <a:ext uri="{FF2B5EF4-FFF2-40B4-BE49-F238E27FC236}">
                <a16:creationId xmlns:a16="http://schemas.microsoft.com/office/drawing/2014/main" id="{93DD4671-1335-4A58-9F05-4F46760914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10844452" y="340566"/>
            <a:ext cx="1005697" cy="109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7291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1506" y="2035903"/>
            <a:ext cx="1168518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В ЭКЗАМЕНАЦИОННОМ ВАРИАНТЕ УМЕНЬШЕНО С 35 ДО 34 ОБЩЕЕ КОЛИЧЕСТВО ЗАДАНИЙ.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ru-RU" sz="2000" b="1" dirty="0">
              <a:solidFill>
                <a:srgbClr val="002060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ЭЛЕМЕНТЫ   СОДЕРЖАНИЯ    «ХИМИЧЕСКИЕ    СВОЙСТВА    УГЛЕВОДОРОДОВ» И «ХИМИЧЕСКИЕ СВОЙСТВА КИСЛОРОДСОДЕРЖАЩИХ ОРГАНИЧЕСКИХ СОЕДИНЕНИЙ» (В 2021 Г. – ЗАДАНИЯ 13 И 14) БУДУТ ПРОВЕРЯТЬСЯ ЗАДАНИЕМ 12. 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ru-RU" sz="2000" b="1" dirty="0">
              <a:solidFill>
                <a:srgbClr val="002060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В ОБНОВЛЁННОМ ЗАДАНИИ БУДЕТ СНЯТО ОГРАНИЧЕНИЕ НА КОЛИЧЕСТВО ЭЛЕМЕНТОВ ОТВЕТА, ИЗ КОТОРЫХ МОЖЕТ СОСТОЯТЬ ПОЛНЫЙ ПРАВИЛЬНЫЙ ОТВЕТ.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ru-RU" sz="2000" b="1" dirty="0">
              <a:solidFill>
                <a:srgbClr val="002060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ИСКЛЮЧЕНО ЗАДАНИЕ 6 (ПО НУМЕРАЦИИ 2021 Г.), ТАК КАК УМЕНИЕ ХАРАКТЕРИЗОВАТЬ ХИМИЧЕСКИЕ СВОЙСТВА ПРОСТЫХ ВЕЩЕСТВ И ОКСИДОВ ПРОВЕРЯЕТСЯ ЗАДАНИЯМИ 7 И 8.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97442" y="1360967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ХИМИЯ </a:t>
            </a: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7C7127A6-32EA-4674-9EC0-3481FFF24304}"/>
              </a:ext>
            </a:extLst>
          </p:cNvPr>
          <p:cNvSpPr/>
          <p:nvPr/>
        </p:nvSpPr>
        <p:spPr>
          <a:xfrm>
            <a:off x="248089" y="248237"/>
            <a:ext cx="11695814" cy="6496512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 descr="H:\логотип 7 шк.jpg">
            <a:extLst>
              <a:ext uri="{FF2B5EF4-FFF2-40B4-BE49-F238E27FC236}">
                <a16:creationId xmlns:a16="http://schemas.microsoft.com/office/drawing/2014/main" id="{C566A8AC-0E44-4F78-A922-9831E1EAEC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10844452" y="340566"/>
            <a:ext cx="1005697" cy="109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7977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1506" y="2063062"/>
            <a:ext cx="1168518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ИЗМЕНЁН ФОРМАТ ПРЕДЪЯВЛЕНИЯ УСЛОВИЙ ЗАДАНИЯ </a:t>
            </a:r>
            <a:r>
              <a:rPr lang="ru-RU" sz="2000" b="1" dirty="0">
                <a:solidFill>
                  <a:srgbClr val="C00000"/>
                </a:solidFill>
              </a:rPr>
              <a:t>5</a:t>
            </a:r>
            <a:r>
              <a:rPr lang="ru-RU" sz="2000" b="1" dirty="0">
                <a:solidFill>
                  <a:srgbClr val="002060"/>
                </a:solidFill>
              </a:rPr>
              <a:t>, ПРОВЕРЯЮЩЕГО УМЕНИЕ КЛАССИФИЦИРОВАТЬ НЕОРГАНИЧЕСКИЕ ВЕЩЕСТВА, И ЗАДАНИЯ </a:t>
            </a:r>
            <a:r>
              <a:rPr lang="ru-RU" sz="2000" b="1" dirty="0">
                <a:solidFill>
                  <a:srgbClr val="C00000"/>
                </a:solidFill>
              </a:rPr>
              <a:t>21</a:t>
            </a:r>
            <a:r>
              <a:rPr lang="ru-RU" sz="2000" b="1" dirty="0">
                <a:solidFill>
                  <a:srgbClr val="002060"/>
                </a:solidFill>
              </a:rPr>
              <a:t> (В 2021 Г. – ЗАДАНИЕ 23), ПРОВЕРЯЮЩЕГО УМЕНИЕ ОПРЕДЕЛЯТЬ СРЕДУ ВОДНЫХ РАСТВОРОВ: </a:t>
            </a:r>
            <a:r>
              <a:rPr lang="ru-RU" sz="2000" b="1" dirty="0">
                <a:solidFill>
                  <a:srgbClr val="C00000"/>
                </a:solidFill>
              </a:rPr>
              <a:t>В ТЕКУЩЕМ ГОДУ ПОТРЕБУЕТСЯ НЕ ТОЛЬКО ОПРЕДЕЛИТЬ СРЕДУ РАСТВОРА, НО И РАССТАВИТЬ ВЕЩЕСТВА В ПОРЯДКЕ УМЕНЬШЕНИЯ/УВЕЛИЧЕНИЯ КИСЛОТНОСТИ СРЕДЫ (РН).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ВКЛЮЧЕНО ЗАДАНИЕ (23), ОРИЕНТИРОВАННОЕ НА ПРОВЕРКУ </a:t>
            </a:r>
            <a:r>
              <a:rPr lang="ru-RU" sz="2000" b="1" dirty="0">
                <a:solidFill>
                  <a:srgbClr val="C00000"/>
                </a:solidFill>
              </a:rPr>
              <a:t>УМЕНИЯ ПРОВОДИТЬ РАСЧЁТЫ НА ОСНОВЕ ДАННЫХ ТАБЛИЦЫ, ОТРАЖАЮЩИХ ИЗМЕНЕНИЯ КОНЦЕНТРАЦИИ ВЕЩЕСТВ.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ИЗМЕНЁН ВИД РАСЧЁТОВ В ЗАДАНИИ 28: ТРЕБУЕТСЯ ОПРЕДЕЛИТЬ ЗНАЧЕНИЕ «ВЫХОДА ПРОДУКТА РЕАКЦИИ» ИЛИ «МАССОВОЙ ДОЛИ ПРИМЕСИ».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ИЗМЕНЕНА ШКАЛА ОЦЕНИВАНИЯ НЕКОТОРЫХ ЗАДАНИЙ В СВЯЗИ С УТОЧНЕНИЕМ УРОВНЯ ИХ СЛОЖНОСТИ И КОЛИЧЕСТВОМ МЫСЛИТЕЛЬНЫХ ОПЕРАЦИЙ ПРИ ИХ ВЫПОЛНЕНИИ.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В РЕЗУЛЬТАТЕ ЭТОГО МАКСИМАЛЬНЫЙ БАЛЛ ЗА ВЫПОЛНЕНИЕ РАБОТЫ В ЦЕЛОМ СОСТАВИТ 56 БАЛЛОВ (В 2021 Г. – 58 БАЛЛОВ).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97442" y="1360967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ХИМИЯ </a:t>
            </a: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116D47D6-AFDF-4AAB-BC9D-4968C2429A36}"/>
              </a:ext>
            </a:extLst>
          </p:cNvPr>
          <p:cNvSpPr/>
          <p:nvPr/>
        </p:nvSpPr>
        <p:spPr>
          <a:xfrm>
            <a:off x="248089" y="248237"/>
            <a:ext cx="11695814" cy="6496512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 descr="H:\логотип 7 шк.jpg">
            <a:extLst>
              <a:ext uri="{FF2B5EF4-FFF2-40B4-BE49-F238E27FC236}">
                <a16:creationId xmlns:a16="http://schemas.microsoft.com/office/drawing/2014/main" id="{B7320D3B-3432-46DB-B5D6-FB6BF5D590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10844452" y="340566"/>
            <a:ext cx="1005697" cy="109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1465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7442" y="1360967"/>
            <a:ext cx="1737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БИОЛОГИЯ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72139" y="1973813"/>
            <a:ext cx="1152569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ИСКЛЮЧЕНО ЗАДАНИЕ НА ДОПОЛНЕНИЕ СХЕМЫ (ЛИНИЯ 1); ВМЕСТО НЕГО ВКЛЮЧЕНО ЗАДАНИЕ, ПРОВЕРЯЮЩИЕ </a:t>
            </a:r>
            <a:r>
              <a:rPr lang="ru-RU" b="1" dirty="0">
                <a:solidFill>
                  <a:srgbClr val="C00000"/>
                </a:solidFill>
              </a:rPr>
              <a:t>УМЕНИЕ ПРОГНОЗИРОВАТЬ РЕЗУЛЬТАТЫ ЭКСПЕРИМЕНТА,   </a:t>
            </a:r>
            <a:r>
              <a:rPr lang="ru-RU" b="1" dirty="0">
                <a:solidFill>
                  <a:srgbClr val="002060"/>
                </a:solidFill>
              </a:rPr>
              <a:t>ПОСТРОЕННОЕ    НА    ЗНАНИЯХ    ИЗ    ОБЛАСТИ    ФИЗИОЛОГИИ    КЛЕТОК И ОРГАНИЗМОВ РАЗНЫХ ЦАРСТВ ЖИВОЙ ПРИРОДЫ (ЛИНИЯ 2 КИМ ЕГЭ 2022 Г.).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ТРАДИЦИОННЫЕ ЗАДАЧИ ПО ГЕНЕТИКЕ ЧАСТИ 1 (ЛИНИЯ 6) В НОВОЙ РЕДАКЦИИ СТАЛИ РАСПОЛАГАТЬСЯ НА ПОЗИЦИИ ЛИНИИ 4.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ЗАДАНИЯ, ПРОВЕРЯЮЩИЕ ЗНАНИЯ И УМЕНИЯ ПО ТЕМАМ «КЛЕТКА КАК БИОЛОГИЧЕСКАЯ СИСТЕМА» И «ОРГАНИЗМ КАК БИОЛОГИЧЕСКАЯ СИСТЕМА», ОБЪЕДИНЕНЫ В ЕДИНЫЙ МОДУЛЬ (ЛИНИИ 5–8), ПРИ ЭТОМ В РАМКАХ БЛОКА ВСЕГДА ДВА ЗАДАНИЯ ПРОВЕРЯЮТ ЗНАНИЯ И УМЕНИЯ ПО ТЕМЕ «КЛЕТКА КАК БИОЛОГИЧЕСКАЯ СИСТЕМА», А ДВА – ПО ТЕМЕ «ОРГАНИЗМ КАК БИОЛОГИЧЕСКАЯ СИСТЕМА».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В ЧАСТИ 2 ПРАКТИКО-ОРИЕНТИРОВАННЫЕ ЗАДАНИЯ (ЛИНИЯ 22) ВИДОИЗМЕНЕНЫ ТАКИМ ОБРАЗОМ, ЧТО ОНИ ПРОВЕРЯЮТ ЗНАНИЯ И УМЕНИЯ </a:t>
            </a:r>
            <a:r>
              <a:rPr lang="ru-RU" b="1" dirty="0">
                <a:solidFill>
                  <a:srgbClr val="C00000"/>
                </a:solidFill>
              </a:rPr>
              <a:t>В РАМКАХ ПЛАНИРОВАНИЯ, ПРОВЕДЕНИЯ И АНАЛИЗА РЕЗУЛЬТАТА ЭКСПЕРИМЕНТА;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ЗАДАНИЯ ОЦЕНИВАЮТСЯ 3 БАЛЛАМИ ВМЕСТО 2 БАЛЛОВ В 2021 Г.</a:t>
            </a: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7C2F94C9-AFF9-45E1-843E-1411BE7F480A}"/>
              </a:ext>
            </a:extLst>
          </p:cNvPr>
          <p:cNvSpPr/>
          <p:nvPr/>
        </p:nvSpPr>
        <p:spPr>
          <a:xfrm>
            <a:off x="248089" y="248237"/>
            <a:ext cx="11695814" cy="6496512"/>
          </a:xfrm>
          <a:prstGeom prst="frame">
            <a:avLst>
              <a:gd name="adj1" fmla="val 1537"/>
            </a:avLst>
          </a:prstGeom>
          <a:solidFill>
            <a:srgbClr val="C0CC26"/>
          </a:solidFill>
          <a:ln>
            <a:solidFill>
              <a:srgbClr val="C0C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 descr="H:\логотип 7 шк.jpg">
            <a:extLst>
              <a:ext uri="{FF2B5EF4-FFF2-40B4-BE49-F238E27FC236}">
                <a16:creationId xmlns:a16="http://schemas.microsoft.com/office/drawing/2014/main" id="{36557D91-E744-4A6C-A90A-74A33DF154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11"/>
          <a:stretch/>
        </p:blipFill>
        <p:spPr bwMode="auto">
          <a:xfrm>
            <a:off x="10844452" y="340566"/>
            <a:ext cx="1005697" cy="109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9221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2617</Words>
  <Application>Microsoft Office PowerPoint</Application>
  <PresentationFormat>Широкоэкранный</PresentationFormat>
  <Paragraphs>129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</dc:title>
  <dc:creator>user1</dc:creator>
  <cp:lastModifiedBy>комп</cp:lastModifiedBy>
  <cp:revision>42</cp:revision>
  <dcterms:created xsi:type="dcterms:W3CDTF">2021-08-10T06:22:42Z</dcterms:created>
  <dcterms:modified xsi:type="dcterms:W3CDTF">2021-09-17T03:07:58Z</dcterms:modified>
</cp:coreProperties>
</file>